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59"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CFFB5D6-AE6F-4DF0-975B-E99F46CE1E33}" type="datetimeFigureOut">
              <a:rPr lang="en-US" smtClean="0"/>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A2F51-E389-480E-B0BF-0A43EB89A90E}"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FFB5D6-AE6F-4DF0-975B-E99F46CE1E33}" type="datetimeFigureOut">
              <a:rPr lang="en-US" smtClean="0"/>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FFB5D6-AE6F-4DF0-975B-E99F46CE1E33}" type="datetimeFigureOut">
              <a:rPr lang="en-US" smtClean="0"/>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FFB5D6-AE6F-4DF0-975B-E99F46CE1E33}" type="datetimeFigureOut">
              <a:rPr lang="en-US" smtClean="0"/>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FFB5D6-AE6F-4DF0-975B-E99F46CE1E33}" type="datetimeFigureOut">
              <a:rPr lang="en-US" smtClean="0"/>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A2F51-E389-480E-B0BF-0A43EB89A90E}"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CFFB5D6-AE6F-4DF0-975B-E99F46CE1E33}" type="datetimeFigureOut">
              <a:rPr lang="en-US" smtClean="0"/>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CFFB5D6-AE6F-4DF0-975B-E99F46CE1E33}" type="datetimeFigureOut">
              <a:rPr lang="en-US" smtClean="0"/>
              <a:t>7/28/2016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5A2F51-E389-480E-B0BF-0A43EB89A90E}"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FFB5D6-AE6F-4DF0-975B-E99F46CE1E33}" type="datetimeFigureOut">
              <a:rPr lang="en-US" smtClean="0"/>
              <a:t>7/28/2016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FFB5D6-AE6F-4DF0-975B-E99F46CE1E33}" type="datetimeFigureOut">
              <a:rPr lang="en-US" smtClean="0"/>
              <a:t>7/28/2016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FFB5D6-AE6F-4DF0-975B-E99F46CE1E33}" type="datetimeFigureOut">
              <a:rPr lang="en-US" smtClean="0"/>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A2F51-E389-480E-B0BF-0A43EB89A90E}"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FFB5D6-AE6F-4DF0-975B-E99F46CE1E33}" type="datetimeFigureOut">
              <a:rPr lang="en-US" smtClean="0"/>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A2F51-E389-480E-B0BF-0A43EB89A90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CFFB5D6-AE6F-4DF0-975B-E99F46CE1E33}" type="datetimeFigureOut">
              <a:rPr lang="en-US" smtClean="0"/>
              <a:t>7/28/2016</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915A2F51-E389-480E-B0BF-0A43EB89A90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371600"/>
            <a:ext cx="8153400" cy="1927225"/>
          </a:xfrm>
        </p:spPr>
        <p:txBody>
          <a:bodyPr/>
          <a:lstStyle/>
          <a:p>
            <a:r>
              <a:rPr lang="en-US" dirty="0" smtClean="0">
                <a:latin typeface="Andalus" pitchFamily="18" charset="-78"/>
                <a:cs typeface="Andalus" pitchFamily="18" charset="-78"/>
              </a:rPr>
              <a:t>Military and political leaders of world war II</a:t>
            </a:r>
            <a:endParaRPr lang="en-US" dirty="0">
              <a:latin typeface="Andalus" pitchFamily="18" charset="-78"/>
              <a:cs typeface="Andalus" pitchFamily="18" charset="-78"/>
            </a:endParaRPr>
          </a:p>
        </p:txBody>
      </p:sp>
      <p:sp>
        <p:nvSpPr>
          <p:cNvPr id="3" name="Subtitle 2"/>
          <p:cNvSpPr>
            <a:spLocks noGrp="1"/>
          </p:cNvSpPr>
          <p:nvPr>
            <p:ph type="subTitle" idx="1"/>
          </p:nvPr>
        </p:nvSpPr>
        <p:spPr/>
        <p:txBody>
          <a:bodyPr/>
          <a:lstStyle/>
          <a:p>
            <a:r>
              <a:rPr lang="en-US" dirty="0" smtClean="0">
                <a:latin typeface="Andalus" pitchFamily="18" charset="-78"/>
                <a:cs typeface="Andalus" pitchFamily="18" charset="-78"/>
              </a:rPr>
              <a:t>The Rise of Dictators &amp; </a:t>
            </a:r>
          </a:p>
          <a:p>
            <a:r>
              <a:rPr lang="en-US" dirty="0" smtClean="0">
                <a:latin typeface="Andalus" pitchFamily="18" charset="-78"/>
                <a:cs typeface="Andalus" pitchFamily="18" charset="-78"/>
              </a:rPr>
              <a:t>Triumph of the Allies During World War II</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389581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Josef</a:t>
            </a:r>
            <a:br>
              <a:rPr lang="en-US" dirty="0" smtClean="0">
                <a:latin typeface="Andalus" pitchFamily="18" charset="-78"/>
                <a:cs typeface="Andalus" pitchFamily="18" charset="-78"/>
              </a:rPr>
            </a:br>
            <a:r>
              <a:rPr lang="en-US" dirty="0" smtClean="0">
                <a:latin typeface="Andalus" pitchFamily="18" charset="-78"/>
                <a:cs typeface="Andalus" pitchFamily="18" charset="-78"/>
              </a:rPr>
              <a:t>Stalin</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9491" b="9491"/>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He was the dictator of the Soviet Union who signed a non-aggression pact with Germany in 1939.  By 1940, his nation was at war with Germany, though.  He was a brutal and murderous dictator, but he helped the Allies defeat Hitler. </a:t>
            </a:r>
            <a:r>
              <a:rPr lang="en-US" dirty="0" smtClean="0">
                <a:latin typeface="Andalus" pitchFamily="18" charset="-78"/>
                <a:cs typeface="Andalus" pitchFamily="18" charset="-78"/>
              </a:rPr>
              <a:t>After the war came to an end, he almost immediately severed ties with the United States and England, whose capitalist economies were in opposition to his command system.</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867999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Admiral Chester Nimitz</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358" b="13358"/>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Although Douglas MacArthur took much of the credit, this man was the leader of the United States armed forces in the Pacific Theatre.  He adopted a strategy of island hopping in order to defeat the Japanese. </a:t>
            </a:r>
            <a:r>
              <a:rPr lang="en-US" dirty="0" smtClean="0">
                <a:latin typeface="Andalus" pitchFamily="18" charset="-78"/>
                <a:cs typeface="Andalus" pitchFamily="18" charset="-78"/>
              </a:rPr>
              <a:t>Nimitz was not as outspoken as MacArthur, yet his contributions to the defense of the nation have not gone unnoticed.  There is a class of aircraft carriers in the US Navy which bears his name today.</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2438330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Prime Minister Winston Churchill</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5540" b="5540"/>
          <a:stretch>
            <a:fillRect/>
          </a:stretch>
        </p:blipFill>
        <p:spPr/>
      </p:pic>
      <p:sp>
        <p:nvSpPr>
          <p:cNvPr id="4" name="Text Placeholder 3"/>
          <p:cNvSpPr>
            <a:spLocks noGrp="1"/>
          </p:cNvSpPr>
          <p:nvPr>
            <p:ph type="body" sz="half" idx="2"/>
          </p:nvPr>
        </p:nvSpPr>
        <p:spPr/>
        <p:txBody>
          <a:bodyPr>
            <a:normAutofit/>
          </a:bodyPr>
          <a:lstStyle/>
          <a:p>
            <a:r>
              <a:rPr lang="en-US" dirty="0">
                <a:latin typeface="Andalus" pitchFamily="18" charset="-78"/>
                <a:cs typeface="Andalus" pitchFamily="18" charset="-78"/>
              </a:rPr>
              <a:t>He became the Prime Minister of England once World War II began; his frequent radio addresses encouraged the British to continue fighting against Nazi Germany, no matter what the odds. </a:t>
            </a:r>
            <a:r>
              <a:rPr lang="en-US" dirty="0" smtClean="0">
                <a:latin typeface="Andalus" pitchFamily="18" charset="-78"/>
                <a:cs typeface="Andalus" pitchFamily="18" charset="-78"/>
              </a:rPr>
              <a:t>At the outset of the war, he stated, “</a:t>
            </a:r>
            <a:r>
              <a:rPr lang="en-US" dirty="0">
                <a:latin typeface="Andalus" pitchFamily="18" charset="-78"/>
                <a:cs typeface="Andalus" pitchFamily="18" charset="-78"/>
              </a:rPr>
              <a:t>We shall defend our island, whatever the cost may be, we shall fight on the beaches, we shall fight on the landing grounds, we shall fight in the fields and in the streets, we shall fight in the hills; we shall never surrender</a:t>
            </a:r>
            <a:r>
              <a:rPr lang="en-US" dirty="0" smtClean="0">
                <a:latin typeface="Andalus" pitchFamily="18" charset="-78"/>
                <a:cs typeface="Andalus" pitchFamily="18" charset="-78"/>
              </a:rPr>
              <a:t>.”</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4166199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Rosie “the Riveter”</a:t>
            </a:r>
            <a:endParaRPr lang="en-US" dirty="0">
              <a:latin typeface="Andalus" pitchFamily="18" charset="-78"/>
              <a:cs typeface="Andalus" pitchFamily="18" charset="-78"/>
            </a:endParaRPr>
          </a:p>
        </p:txBody>
      </p:sp>
      <p:sp>
        <p:nvSpPr>
          <p:cNvPr id="4" name="Text Placeholder 3"/>
          <p:cNvSpPr>
            <a:spLocks noGrp="1"/>
          </p:cNvSpPr>
          <p:nvPr>
            <p:ph type="body" sz="half" idx="2"/>
          </p:nvPr>
        </p:nvSpPr>
        <p:spPr/>
        <p:txBody>
          <a:bodyPr>
            <a:normAutofit lnSpcReduction="10000"/>
          </a:bodyPr>
          <a:lstStyle/>
          <a:p>
            <a:r>
              <a:rPr lang="en-US" dirty="0">
                <a:latin typeface="Andalus" pitchFamily="18" charset="-78"/>
                <a:cs typeface="Andalus" pitchFamily="18" charset="-78"/>
              </a:rPr>
              <a:t>She encouraged American women to take jobs in manufacturing and supply during World War II, since so many men were fighting the war.  She worked in a plant making war materials for the Allies. </a:t>
            </a:r>
            <a:r>
              <a:rPr lang="en-US" dirty="0" smtClean="0">
                <a:latin typeface="Andalus" pitchFamily="18" charset="-78"/>
                <a:cs typeface="Andalus" pitchFamily="18" charset="-78"/>
              </a:rPr>
              <a:t>There were actually many of her – some produced by artists like Norman Rockwell (right) or the more well know version by J. Howard Miller.  But really, “Rosie” the Riveter refers to all of the American women who worked to supply the Allies during World War II.</a:t>
            </a:r>
            <a:endParaRPr lang="en-US" dirty="0">
              <a:latin typeface="Andalus" pitchFamily="18" charset="-78"/>
              <a:cs typeface="Andalus" pitchFamily="18" charset="-78"/>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8916" b="8916"/>
          <a:stretch>
            <a:fillRect/>
          </a:stretch>
        </p:blipFill>
        <p:spPr>
          <a:xfrm>
            <a:off x="3200400" y="838200"/>
            <a:ext cx="5181600" cy="5500688"/>
          </a:xfrm>
        </p:spPr>
      </p:pic>
    </p:spTree>
    <p:extLst>
      <p:ext uri="{BB962C8B-B14F-4D97-AF65-F5344CB8AC3E}">
        <p14:creationId xmlns:p14="http://schemas.microsoft.com/office/powerpoint/2010/main" val="946401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Hideki </a:t>
            </a:r>
            <a:r>
              <a:rPr lang="en-US" dirty="0" err="1" smtClean="0">
                <a:latin typeface="Andalus" pitchFamily="18" charset="-78"/>
                <a:cs typeface="Andalus" pitchFamily="18" charset="-78"/>
              </a:rPr>
              <a:t>Tojo</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522" b="13522"/>
          <a:stretch>
            <a:fillRect/>
          </a:stretch>
        </p:blipFill>
        <p:spPr/>
      </p:pic>
      <p:sp>
        <p:nvSpPr>
          <p:cNvPr id="4" name="Text Placeholder 3"/>
          <p:cNvSpPr>
            <a:spLocks noGrp="1"/>
          </p:cNvSpPr>
          <p:nvPr>
            <p:ph type="body" sz="half" idx="2"/>
          </p:nvPr>
        </p:nvSpPr>
        <p:spPr/>
        <p:txBody>
          <a:bodyPr>
            <a:normAutofit fontScale="92500" lnSpcReduction="10000"/>
          </a:bodyPr>
          <a:lstStyle/>
          <a:p>
            <a:r>
              <a:rPr lang="en-US" dirty="0" smtClean="0">
                <a:latin typeface="Andalus" pitchFamily="18" charset="-78"/>
                <a:cs typeface="Andalus" pitchFamily="18" charset="-78"/>
              </a:rPr>
              <a:t>Will someone please explain to me how you write a textbook on American history without including this man’s name? </a:t>
            </a:r>
            <a:r>
              <a:rPr lang="en-US" dirty="0">
                <a:latin typeface="Andalus" pitchFamily="18" charset="-78"/>
                <a:cs typeface="Andalus" pitchFamily="18" charset="-78"/>
              </a:rPr>
              <a:t>He was the Prime Minister and leading General in Japan who authorized the attack on Pearl Harbor on December 7, 1941.  </a:t>
            </a:r>
            <a:r>
              <a:rPr lang="en-US" dirty="0" smtClean="0">
                <a:latin typeface="Andalus" pitchFamily="18" charset="-78"/>
                <a:cs typeface="Andalus" pitchFamily="18" charset="-78"/>
              </a:rPr>
              <a:t>In many ways, his leadership was fascist in nature – it was a uniquely Japanese version of the system, though.  It was warlike - the </a:t>
            </a:r>
            <a:r>
              <a:rPr lang="en-US" dirty="0">
                <a:latin typeface="Andalus" pitchFamily="18" charset="-78"/>
                <a:cs typeface="Andalus" pitchFamily="18" charset="-78"/>
              </a:rPr>
              <a:t>Empire of Japan had been at war for over ten years by </a:t>
            </a:r>
            <a:r>
              <a:rPr lang="en-US" dirty="0" smtClean="0">
                <a:latin typeface="Andalus" pitchFamily="18" charset="-78"/>
                <a:cs typeface="Andalus" pitchFamily="18" charset="-78"/>
              </a:rPr>
              <a:t>then, having invaded Manchuria, in China, in 1931.  Like other fascists, the </a:t>
            </a:r>
            <a:r>
              <a:rPr lang="en-US" dirty="0">
                <a:latin typeface="Andalus" pitchFamily="18" charset="-78"/>
                <a:cs typeface="Andalus" pitchFamily="18" charset="-78"/>
              </a:rPr>
              <a:t>Japanese considered themselves to be a superior race to their Asian neighbors.</a:t>
            </a:r>
          </a:p>
        </p:txBody>
      </p:sp>
    </p:spTree>
    <p:extLst>
      <p:ext uri="{BB962C8B-B14F-4D97-AF65-F5344CB8AC3E}">
        <p14:creationId xmlns:p14="http://schemas.microsoft.com/office/powerpoint/2010/main" val="213386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General Douglas MacArthur</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7181" r="7181"/>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He left the Philippine Islands two months before they surrendered to the Japanese, vowing, “I Shall Return.”  At the end of World War II, he did return!  In fact, in September of 1945, he accepted the surrender of the Japanese on board the USS Missouri in Tokyo Harbor. </a:t>
            </a:r>
            <a:r>
              <a:rPr lang="en-US" dirty="0" smtClean="0">
                <a:latin typeface="Andalus" pitchFamily="18" charset="-78"/>
                <a:cs typeface="Andalus" pitchFamily="18" charset="-78"/>
              </a:rPr>
              <a:t>And, yes, he is the guy they named the MacArthur Mall after.  He’s actually buried right in the middle of downtown Norfolk at the MacArthur Memorial.</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4174586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Benito Mussolini</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725" b="8725"/>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He was the leader of Italy during World War II, who was executed by his own people after the liberation of Rome in 1944.  He rose to power as the leader of the Fascist Party in Italy, proclaiming that the Treaty of Versailles was unfair, and that Italy should restore the Roman Empire through warfare and conquest. </a:t>
            </a:r>
            <a:r>
              <a:rPr lang="en-US" dirty="0" smtClean="0">
                <a:latin typeface="Andalus" pitchFamily="18" charset="-78"/>
                <a:cs typeface="Andalus" pitchFamily="18" charset="-78"/>
              </a:rPr>
              <a:t> When Rome fell to the Allies in July of 1944, Mussolini was executed by his own people.</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909970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General George Patton</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824" b="13824"/>
          <a:stretch>
            <a:fillRect/>
          </a:stretch>
        </p:blipFill>
        <p:spPr/>
      </p:pic>
      <p:sp>
        <p:nvSpPr>
          <p:cNvPr id="4" name="Text Placeholder 3"/>
          <p:cNvSpPr>
            <a:spLocks noGrp="1"/>
          </p:cNvSpPr>
          <p:nvPr>
            <p:ph type="body" sz="half" idx="2"/>
          </p:nvPr>
        </p:nvSpPr>
        <p:spPr/>
        <p:txBody>
          <a:bodyPr>
            <a:normAutofit/>
          </a:bodyPr>
          <a:lstStyle/>
          <a:p>
            <a:r>
              <a:rPr lang="en-US" dirty="0">
                <a:latin typeface="Andalus" pitchFamily="18" charset="-78"/>
                <a:cs typeface="Andalus" pitchFamily="18" charset="-78"/>
              </a:rPr>
              <a:t>This American general closed in on </a:t>
            </a:r>
            <a:r>
              <a:rPr lang="en-US" dirty="0" smtClean="0">
                <a:latin typeface="Andalus" pitchFamily="18" charset="-78"/>
                <a:cs typeface="Andalus" pitchFamily="18" charset="-78"/>
              </a:rPr>
              <a:t>Erwin “The Desert Fox” </a:t>
            </a:r>
            <a:r>
              <a:rPr lang="en-US" dirty="0">
                <a:latin typeface="Andalus" pitchFamily="18" charset="-78"/>
                <a:cs typeface="Andalus" pitchFamily="18" charset="-78"/>
              </a:rPr>
              <a:t>Rommel </a:t>
            </a:r>
            <a:r>
              <a:rPr lang="en-US" dirty="0" smtClean="0">
                <a:latin typeface="Andalus" pitchFamily="18" charset="-78"/>
                <a:cs typeface="Andalus" pitchFamily="18" charset="-78"/>
              </a:rPr>
              <a:t>and </a:t>
            </a:r>
            <a:r>
              <a:rPr lang="en-US" dirty="0">
                <a:latin typeface="Andalus" pitchFamily="18" charset="-78"/>
                <a:cs typeface="Andalus" pitchFamily="18" charset="-78"/>
              </a:rPr>
              <a:t>chased him out of North Africa in 1943.  Later in the war, he led his men during the Battle of the Bulge.  </a:t>
            </a:r>
            <a:r>
              <a:rPr lang="en-US" dirty="0" smtClean="0">
                <a:latin typeface="Andalus" pitchFamily="18" charset="-78"/>
                <a:cs typeface="Andalus" pitchFamily="18" charset="-78"/>
              </a:rPr>
              <a:t>When World War II ended with the defeat of Germany, he still sought to fight – this time against the Soviets.  There </a:t>
            </a:r>
            <a:r>
              <a:rPr lang="en-US" dirty="0">
                <a:latin typeface="Andalus" pitchFamily="18" charset="-78"/>
                <a:cs typeface="Andalus" pitchFamily="18" charset="-78"/>
              </a:rPr>
              <a:t>is a famous movie documenting his life – which came to an abrupt and tragic end in 1945 as the result of an automobile collision. </a:t>
            </a:r>
          </a:p>
        </p:txBody>
      </p:sp>
    </p:spTree>
    <p:extLst>
      <p:ext uri="{BB962C8B-B14F-4D97-AF65-F5344CB8AC3E}">
        <p14:creationId xmlns:p14="http://schemas.microsoft.com/office/powerpoint/2010/main" val="3485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Haile Selassie </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591" b="16591"/>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This Ethiopian leader begged for assistance from the League of Nations and other European powers when Mussolini invaded his nation during the 1930s.  He stated prophetically, “It is us today.  It will be you tomorrow.” </a:t>
            </a:r>
            <a:r>
              <a:rPr lang="en-US" dirty="0" smtClean="0">
                <a:latin typeface="Andalus" pitchFamily="18" charset="-78"/>
                <a:cs typeface="Andalus" pitchFamily="18" charset="-78"/>
              </a:rPr>
              <a:t>The story of the invasion of Ethiopia – and the powerlessness of the League of Nations to do anything about it – only empowered the fascist dictators of Europe to continue their evil ways.</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123084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President Franklin Delano Roosevelt</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0415" b="10415"/>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He was the President of the United States when Pearl Harbor was bombed by the Japanese, and he called December 7, 1941, “a date that will live in infamy.”  Even before the United States entered the war, he had sought to aid our European Allies against Nazi Germany.  He died in April of 1945, just months before the conclusion of World War II.</a:t>
            </a:r>
          </a:p>
        </p:txBody>
      </p:sp>
    </p:spTree>
    <p:extLst>
      <p:ext uri="{BB962C8B-B14F-4D97-AF65-F5344CB8AC3E}">
        <p14:creationId xmlns:p14="http://schemas.microsoft.com/office/powerpoint/2010/main" val="1867957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latin typeface="Andalus" pitchFamily="18" charset="-78"/>
                <a:cs typeface="Andalus" pitchFamily="18" charset="-78"/>
              </a:rPr>
              <a:t>The Characteristics of Fascism</a:t>
            </a:r>
            <a:endParaRPr lang="en-US" u="sng" dirty="0">
              <a:latin typeface="Andalus" pitchFamily="18" charset="-78"/>
              <a:cs typeface="Andalus" pitchFamily="18" charset="-78"/>
            </a:endParaRPr>
          </a:p>
        </p:txBody>
      </p:sp>
      <p:sp>
        <p:nvSpPr>
          <p:cNvPr id="3" name="Content Placeholder 2"/>
          <p:cNvSpPr>
            <a:spLocks noGrp="1"/>
          </p:cNvSpPr>
          <p:nvPr>
            <p:ph idx="1"/>
          </p:nvPr>
        </p:nvSpPr>
        <p:spPr>
          <a:xfrm>
            <a:off x="304800" y="1524000"/>
            <a:ext cx="8686800" cy="5105400"/>
          </a:xfrm>
        </p:spPr>
        <p:txBody>
          <a:bodyPr>
            <a:normAutofit lnSpcReduction="10000"/>
          </a:bodyPr>
          <a:lstStyle/>
          <a:p>
            <a:r>
              <a:rPr lang="en-US" dirty="0" smtClean="0">
                <a:latin typeface="Andalus" pitchFamily="18" charset="-78"/>
                <a:cs typeface="Andalus" pitchFamily="18" charset="-78"/>
              </a:rPr>
              <a:t>Fascist governments are </a:t>
            </a:r>
            <a:r>
              <a:rPr lang="en-US" b="1" i="1" u="sng" dirty="0" smtClean="0">
                <a:latin typeface="Andalus" pitchFamily="18" charset="-78"/>
                <a:cs typeface="Andalus" pitchFamily="18" charset="-78"/>
              </a:rPr>
              <a:t>totalitarian</a:t>
            </a:r>
            <a:r>
              <a:rPr lang="en-US" dirty="0" smtClean="0">
                <a:latin typeface="Andalus" pitchFamily="18" charset="-78"/>
                <a:cs typeface="Andalus" pitchFamily="18" charset="-78"/>
              </a:rPr>
              <a:t> leaders – leaders who are dictators and do not tolerate any opposition, or dissent.</a:t>
            </a:r>
            <a:endParaRPr lang="en-US" dirty="0">
              <a:latin typeface="Andalus" pitchFamily="18" charset="-78"/>
              <a:cs typeface="Andalus" pitchFamily="18" charset="-78"/>
            </a:endParaRPr>
          </a:p>
          <a:p>
            <a:endParaRPr lang="en-US" dirty="0" smtClean="0">
              <a:latin typeface="Andalus" pitchFamily="18" charset="-78"/>
              <a:cs typeface="Andalus" pitchFamily="18" charset="-78"/>
            </a:endParaRPr>
          </a:p>
          <a:p>
            <a:r>
              <a:rPr lang="en-US" dirty="0" smtClean="0">
                <a:latin typeface="Andalus" pitchFamily="18" charset="-78"/>
                <a:cs typeface="Andalus" pitchFamily="18" charset="-78"/>
              </a:rPr>
              <a:t>Every fascist nation has a fictitious “glorious history.”  For the Nazis, it was the a virtually mythological “Aryan” race, which they credited with scientific and political innovations since the birth of civilizations.  Fascists in Italy recalled the Roman Empire.  In both cases, the countries were </a:t>
            </a:r>
            <a:r>
              <a:rPr lang="en-US" b="1" i="1" u="sng" dirty="0" smtClean="0">
                <a:latin typeface="Andalus" pitchFamily="18" charset="-78"/>
                <a:cs typeface="Andalus" pitchFamily="18" charset="-78"/>
              </a:rPr>
              <a:t>extremely nationalistic</a:t>
            </a:r>
            <a:r>
              <a:rPr lang="en-US" dirty="0" smtClean="0">
                <a:latin typeface="Andalus" pitchFamily="18" charset="-78"/>
                <a:cs typeface="Andalus" pitchFamily="18" charset="-78"/>
              </a:rPr>
              <a:t>.</a:t>
            </a:r>
          </a:p>
          <a:p>
            <a:endParaRPr lang="en-US" dirty="0">
              <a:latin typeface="Andalus" pitchFamily="18" charset="-78"/>
              <a:cs typeface="Andalus" pitchFamily="18" charset="-78"/>
            </a:endParaRPr>
          </a:p>
          <a:p>
            <a:r>
              <a:rPr lang="en-US" dirty="0" smtClean="0">
                <a:latin typeface="Andalus" pitchFamily="18" charset="-78"/>
                <a:cs typeface="Andalus" pitchFamily="18" charset="-78"/>
              </a:rPr>
              <a:t>Fascist nations are all </a:t>
            </a:r>
            <a:r>
              <a:rPr lang="en-US" b="1" i="1" u="sng" dirty="0" smtClean="0">
                <a:latin typeface="Andalus" pitchFamily="18" charset="-78"/>
                <a:cs typeface="Andalus" pitchFamily="18" charset="-78"/>
              </a:rPr>
              <a:t>militant</a:t>
            </a:r>
            <a:r>
              <a:rPr lang="en-US" dirty="0" smtClean="0">
                <a:latin typeface="Andalus" pitchFamily="18" charset="-78"/>
                <a:cs typeface="Andalus" pitchFamily="18" charset="-78"/>
              </a:rPr>
              <a:t>, war-like, and aggressive. </a:t>
            </a:r>
          </a:p>
          <a:p>
            <a:endParaRPr lang="en-US" dirty="0">
              <a:latin typeface="Andalus" pitchFamily="18" charset="-78"/>
              <a:cs typeface="Andalus" pitchFamily="18" charset="-78"/>
            </a:endParaRPr>
          </a:p>
          <a:p>
            <a:r>
              <a:rPr lang="en-US" dirty="0" smtClean="0">
                <a:latin typeface="Andalus" pitchFamily="18" charset="-78"/>
                <a:cs typeface="Andalus" pitchFamily="18" charset="-78"/>
              </a:rPr>
              <a:t>Fascist nations believe that they are </a:t>
            </a:r>
            <a:r>
              <a:rPr lang="en-US" b="1" i="1" u="sng" dirty="0" smtClean="0">
                <a:latin typeface="Andalus" pitchFamily="18" charset="-78"/>
                <a:cs typeface="Andalus" pitchFamily="18" charset="-78"/>
              </a:rPr>
              <a:t>racially and culturally superior</a:t>
            </a:r>
            <a:r>
              <a:rPr lang="en-US" dirty="0" smtClean="0">
                <a:latin typeface="Andalus" pitchFamily="18" charset="-78"/>
                <a:cs typeface="Andalus" pitchFamily="18" charset="-78"/>
              </a:rPr>
              <a:t> to all of their rivals, and hence, entitled to rule them. </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540897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President Harry S Truman</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2345" b="12345"/>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This American President made the decision to drop a nuclear bomb on the city of Hiroshima, Japan on August 6, 1945.  Although the atomic weapons resulted in the death of almost 200,000 Japanese civilians, he claimed not to have lost a moment of sleep over the decision, because it saved American lives and brought the war to a quicker </a:t>
            </a:r>
            <a:r>
              <a:rPr lang="en-US" dirty="0" smtClean="0">
                <a:latin typeface="Andalus" pitchFamily="18" charset="-78"/>
                <a:cs typeface="Andalus" pitchFamily="18" charset="-78"/>
              </a:rPr>
              <a:t>conclusion.  He would also serve as the President of the United States during the Korean War. </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811676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The Tuskegee Airmen</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4117" r="14117"/>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Benjamin O. Davis was the leader of this group, an all-black squadron of fighter pilots who fought over Italy and Germany during World War II.  </a:t>
            </a:r>
            <a:r>
              <a:rPr lang="en-US" dirty="0" smtClean="0">
                <a:latin typeface="Andalus" pitchFamily="18" charset="-78"/>
                <a:cs typeface="Andalus" pitchFamily="18" charset="-78"/>
              </a:rPr>
              <a:t>During the war, the men flew thousands of sorties – leaving from Italy, flying over enemy targets in Central Germany, and then returning.  The segregated unit was able to demonstrate the ability of African-American pilots in action.</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395031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Andalus" pitchFamily="18" charset="-78"/>
                <a:cs typeface="Andalus" pitchFamily="18" charset="-78"/>
              </a:rPr>
              <a:t>Asa</a:t>
            </a:r>
            <a:r>
              <a:rPr lang="en-US" dirty="0" smtClean="0">
                <a:latin typeface="Andalus" pitchFamily="18" charset="-78"/>
                <a:cs typeface="Andalus" pitchFamily="18" charset="-78"/>
              </a:rPr>
              <a:t> Philip Randolph</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2615" b="12615"/>
          <a:stretch>
            <a:fillRect/>
          </a:stretch>
        </p:blipFill>
        <p:spPr/>
      </p:pic>
      <p:sp>
        <p:nvSpPr>
          <p:cNvPr id="4" name="Text Placeholder 3"/>
          <p:cNvSpPr>
            <a:spLocks noGrp="1"/>
          </p:cNvSpPr>
          <p:nvPr>
            <p:ph type="body" sz="half" idx="2"/>
          </p:nvPr>
        </p:nvSpPr>
        <p:spPr/>
        <p:txBody>
          <a:bodyPr/>
          <a:lstStyle/>
          <a:p>
            <a:r>
              <a:rPr lang="en-US" dirty="0">
                <a:latin typeface="Andalus" pitchFamily="18" charset="-78"/>
                <a:cs typeface="Andalus" pitchFamily="18" charset="-78"/>
              </a:rPr>
              <a:t>This African-American labor union leader forced the President of the United States (FDR) to ban all discrimination against African-Americans in the defense industries or in the granting of government contracts. Later in his life, he would organize the famous March on Washington for Jobs and Freedom – where Martin Luther King, Jr. delivered the “I Have a Dream” Speech.</a:t>
            </a:r>
          </a:p>
        </p:txBody>
      </p:sp>
    </p:spTree>
    <p:extLst>
      <p:ext uri="{BB962C8B-B14F-4D97-AF65-F5344CB8AC3E}">
        <p14:creationId xmlns:p14="http://schemas.microsoft.com/office/powerpoint/2010/main" val="518915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General Dwight David Eisenhower</a:t>
            </a:r>
            <a:endParaRPr lang="en-US" dirty="0">
              <a:latin typeface="Andalus" pitchFamily="18" charset="-78"/>
              <a:cs typeface="Andalus" pitchFamily="18" charset="-78"/>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1096" r="11096"/>
          <a:stretch>
            <a:fillRect/>
          </a:stretch>
        </p:blipFill>
        <p:spPr/>
      </p:pic>
      <p:sp>
        <p:nvSpPr>
          <p:cNvPr id="4" name="Text Placeholder 3"/>
          <p:cNvSpPr>
            <a:spLocks noGrp="1"/>
          </p:cNvSpPr>
          <p:nvPr>
            <p:ph type="body" sz="half" idx="2"/>
          </p:nvPr>
        </p:nvSpPr>
        <p:spPr/>
        <p:txBody>
          <a:bodyPr>
            <a:normAutofit lnSpcReduction="10000"/>
          </a:bodyPr>
          <a:lstStyle/>
          <a:p>
            <a:r>
              <a:rPr lang="en-US" dirty="0">
                <a:latin typeface="Andalus" pitchFamily="18" charset="-78"/>
                <a:cs typeface="Andalus" pitchFamily="18" charset="-78"/>
              </a:rPr>
              <a:t>He planned and took personal responsibility for the success or failure of Operation Overlord, the invasion of the European continent carried out on June 6, 1944 along the beaches of Normandy, France. </a:t>
            </a:r>
            <a:r>
              <a:rPr lang="en-US" dirty="0" smtClean="0">
                <a:latin typeface="Andalus" pitchFamily="18" charset="-78"/>
                <a:cs typeface="Andalus" pitchFamily="18" charset="-78"/>
              </a:rPr>
              <a:t>Early during the invasion, he feared that all was lost, and came close to calling off the assault on Omaha Beach.  Thankfully, the soldiers conquered the beachhead against seemingly insurmountable odds.   </a:t>
            </a:r>
            <a:r>
              <a:rPr lang="en-US" dirty="0">
                <a:latin typeface="Andalus" pitchFamily="18" charset="-78"/>
                <a:cs typeface="Andalus" pitchFamily="18" charset="-78"/>
              </a:rPr>
              <a:t>He later went on to become the President of the United States of America.</a:t>
            </a:r>
          </a:p>
        </p:txBody>
      </p:sp>
    </p:spTree>
    <p:extLst>
      <p:ext uri="{BB962C8B-B14F-4D97-AF65-F5344CB8AC3E}">
        <p14:creationId xmlns:p14="http://schemas.microsoft.com/office/powerpoint/2010/main" val="2402164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artisticCrisscrossEtching/>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381000"/>
            <a:ext cx="9144000" cy="6477000"/>
          </a:xfrm>
          <a:prstGeom prst="rect">
            <a:avLst/>
          </a:prstGeom>
        </p:spPr>
      </p:pic>
      <p:sp>
        <p:nvSpPr>
          <p:cNvPr id="2" name="Title 1"/>
          <p:cNvSpPr>
            <a:spLocks noGrp="1"/>
          </p:cNvSpPr>
          <p:nvPr>
            <p:ph type="title"/>
          </p:nvPr>
        </p:nvSpPr>
        <p:spPr/>
        <p:txBody>
          <a:bodyPr>
            <a:normAutofit fontScale="90000"/>
          </a:bodyPr>
          <a:lstStyle/>
          <a:p>
            <a:r>
              <a:rPr lang="en-US" u="sng" dirty="0" smtClean="0">
                <a:latin typeface="Andalus" pitchFamily="18" charset="-78"/>
                <a:cs typeface="Andalus" pitchFamily="18" charset="-78"/>
              </a:rPr>
              <a:t>There are dictators, and there are dictators.</a:t>
            </a:r>
            <a:endParaRPr lang="en-US" u="sng" dirty="0">
              <a:latin typeface="Andalus" pitchFamily="18" charset="-78"/>
              <a:cs typeface="Andalus" pitchFamily="18" charset="-78"/>
            </a:endParaRPr>
          </a:p>
        </p:txBody>
      </p:sp>
      <p:sp>
        <p:nvSpPr>
          <p:cNvPr id="3" name="Content Placeholder 2"/>
          <p:cNvSpPr>
            <a:spLocks noGrp="1"/>
          </p:cNvSpPr>
          <p:nvPr>
            <p:ph idx="1"/>
          </p:nvPr>
        </p:nvSpPr>
        <p:spPr/>
        <p:txBody>
          <a:bodyPr/>
          <a:lstStyle/>
          <a:p>
            <a:r>
              <a:rPr lang="en-US" dirty="0" smtClean="0">
                <a:latin typeface="Andalus" pitchFamily="18" charset="-78"/>
                <a:cs typeface="Andalus" pitchFamily="18" charset="-78"/>
              </a:rPr>
              <a:t>First of all, not all dictators are fascists.  Consider the dictator Josef Stalin.  He was the communist dictator of the Soviet Union during World War II, and he had risen to power as a part of the Bolshevik Revolution, during the Great War, in Russia in 1917.</a:t>
            </a:r>
          </a:p>
          <a:p>
            <a:r>
              <a:rPr lang="en-US" dirty="0" smtClean="0">
                <a:latin typeface="Andalus" pitchFamily="18" charset="-78"/>
                <a:cs typeface="Andalus" pitchFamily="18" charset="-78"/>
              </a:rPr>
              <a:t>In Spain, as a result of Nazi interference during the Spanish Civil War (1936 – 1939) a dictator named Generalissimo Francisco Franco rose to power.  Although he had many of the characteristics of a fascist, and he had been aided into power by Hitler himself, he played virtually no role in World War II.</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1979470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ndalus" pitchFamily="18" charset="-78"/>
                <a:cs typeface="Andalus" pitchFamily="18" charset="-78"/>
              </a:rPr>
              <a:t>Dictators in Europe during the 1930s</a:t>
            </a:r>
            <a:endParaRPr lang="en-US" dirty="0">
              <a:latin typeface="Andalus" pitchFamily="18" charset="-78"/>
              <a:cs typeface="Andalus" pitchFamily="18" charset="-78"/>
            </a:endParaRPr>
          </a:p>
        </p:txBody>
      </p:sp>
      <p:sp>
        <p:nvSpPr>
          <p:cNvPr id="5" name="Text Placeholder 4"/>
          <p:cNvSpPr>
            <a:spLocks noGrp="1"/>
          </p:cNvSpPr>
          <p:nvPr>
            <p:ph type="body" idx="1"/>
          </p:nvPr>
        </p:nvSpPr>
        <p:spPr/>
        <p:txBody>
          <a:bodyPr>
            <a:normAutofit/>
          </a:bodyPr>
          <a:lstStyle/>
          <a:p>
            <a:r>
              <a:rPr lang="en-US" sz="3200" dirty="0" smtClean="0">
                <a:latin typeface="Andalus" pitchFamily="18" charset="-78"/>
                <a:cs typeface="Andalus" pitchFamily="18" charset="-78"/>
              </a:rPr>
              <a:t>Gen. Francisco Franco</a:t>
            </a:r>
            <a:endParaRPr lang="en-US" sz="3200" dirty="0">
              <a:latin typeface="Andalus" pitchFamily="18" charset="-78"/>
              <a:cs typeface="Andalus" pitchFamily="18" charset="-78"/>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69896" y="2438400"/>
            <a:ext cx="2906846" cy="3951288"/>
          </a:xfrm>
        </p:spPr>
      </p:pic>
      <p:sp>
        <p:nvSpPr>
          <p:cNvPr id="7" name="Text Placeholder 6"/>
          <p:cNvSpPr>
            <a:spLocks noGrp="1"/>
          </p:cNvSpPr>
          <p:nvPr>
            <p:ph type="body" sz="quarter" idx="3"/>
          </p:nvPr>
        </p:nvSpPr>
        <p:spPr/>
        <p:txBody>
          <a:bodyPr>
            <a:normAutofit/>
          </a:bodyPr>
          <a:lstStyle/>
          <a:p>
            <a:r>
              <a:rPr lang="en-US" sz="3200" dirty="0" smtClean="0">
                <a:latin typeface="Andalus" pitchFamily="18" charset="-78"/>
                <a:cs typeface="Andalus" pitchFamily="18" charset="-78"/>
              </a:rPr>
              <a:t>Marshall Josef Stalin </a:t>
            </a:r>
            <a:endParaRPr lang="en-US" sz="3200" dirty="0">
              <a:latin typeface="Andalus" pitchFamily="18" charset="-78"/>
              <a:cs typeface="Andalus" pitchFamily="18" charset="-78"/>
            </a:endParaRPr>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105400" y="2362200"/>
            <a:ext cx="3200400" cy="4267200"/>
          </a:xfrm>
        </p:spPr>
      </p:pic>
    </p:spTree>
    <p:extLst>
      <p:ext uri="{BB962C8B-B14F-4D97-AF65-F5344CB8AC3E}">
        <p14:creationId xmlns:p14="http://schemas.microsoft.com/office/powerpoint/2010/main" val="2723693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latin typeface="Andalus" pitchFamily="18" charset="-78"/>
                <a:cs typeface="Andalus" pitchFamily="18" charset="-78"/>
              </a:rPr>
              <a:t>What allowed dictators into power?</a:t>
            </a:r>
            <a:endParaRPr lang="en-US" u="sng" dirty="0">
              <a:latin typeface="Andalus" pitchFamily="18" charset="-78"/>
              <a:cs typeface="Andalus" pitchFamily="18" charset="-78"/>
            </a:endParaRPr>
          </a:p>
        </p:txBody>
      </p:sp>
      <p:sp>
        <p:nvSpPr>
          <p:cNvPr id="3" name="Content Placeholder 2"/>
          <p:cNvSpPr>
            <a:spLocks noGrp="1"/>
          </p:cNvSpPr>
          <p:nvPr>
            <p:ph idx="1"/>
          </p:nvPr>
        </p:nvSpPr>
        <p:spPr/>
        <p:txBody>
          <a:bodyPr>
            <a:normAutofit lnSpcReduction="10000"/>
          </a:bodyPr>
          <a:lstStyle/>
          <a:p>
            <a:r>
              <a:rPr lang="en-US" dirty="0" smtClean="0">
                <a:latin typeface="Andalus" pitchFamily="18" charset="-78"/>
                <a:cs typeface="Andalus" pitchFamily="18" charset="-78"/>
              </a:rPr>
              <a:t>First, Europe had been devastated by World War I, and the map of Europe had literally been redrawn after the war.  Catastrophic damages and extreme poverty made many Europeans desperate for change.</a:t>
            </a:r>
          </a:p>
          <a:p>
            <a:endParaRPr lang="en-US" dirty="0">
              <a:latin typeface="Andalus" pitchFamily="18" charset="-78"/>
              <a:cs typeface="Andalus" pitchFamily="18" charset="-78"/>
            </a:endParaRPr>
          </a:p>
          <a:p>
            <a:r>
              <a:rPr lang="en-US" dirty="0" smtClean="0">
                <a:latin typeface="Andalus" pitchFamily="18" charset="-78"/>
                <a:cs typeface="Andalus" pitchFamily="18" charset="-78"/>
              </a:rPr>
              <a:t>Several nations – especially Germany and Italy – felt that they had been unfairly treated by the Treaty of Versailles.  Germans felt that they had been unfairly blamed for starting the war, and that the reparations they were forced to pay were too high.  In Italy, many citizens believed that they had not been given enough land at the end of the war.  They felt that since they had been on the winning side, they deserved a portion of the spoils.</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562019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latin typeface="Andalus" pitchFamily="18" charset="-78"/>
                <a:cs typeface="Andalus" pitchFamily="18" charset="-78"/>
              </a:rPr>
              <a:t>What allowed dictators into power?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latin typeface="Andalus" pitchFamily="18" charset="-78"/>
                <a:cs typeface="Andalus" pitchFamily="18" charset="-78"/>
              </a:rPr>
              <a:t>With so much poverty and despair in Europe, the people of many nations rapidly grew frustrated.  They considered democracy too weak and too slow, and looked for leadership to dictators.  These men blamed outsiders and marginalized groups for the problems of their nations and proposed quick solutions which were not sustainable.  </a:t>
            </a:r>
          </a:p>
          <a:p>
            <a:r>
              <a:rPr lang="en-US" dirty="0" smtClean="0">
                <a:latin typeface="Andalus" pitchFamily="18" charset="-78"/>
                <a:cs typeface="Andalus" pitchFamily="18" charset="-78"/>
              </a:rPr>
              <a:t>In Italy, Benito Mussolini rose to power promising to restore Italy to the glory it had known during the Roman Empire by building up its military and establishing colonies in Africa and in the Balkans.  </a:t>
            </a:r>
          </a:p>
          <a:p>
            <a:r>
              <a:rPr lang="en-US" dirty="0" smtClean="0">
                <a:latin typeface="Andalus" pitchFamily="18" charset="-78"/>
                <a:cs typeface="Andalus" pitchFamily="18" charset="-78"/>
              </a:rPr>
              <a:t>Meanwhile, in Germany, Adolf Hitler blamed the Jewish population of Germany for causing all of the problems their society faced.  </a:t>
            </a:r>
          </a:p>
          <a:p>
            <a:r>
              <a:rPr lang="en-US" dirty="0" smtClean="0">
                <a:latin typeface="Andalus" pitchFamily="18" charset="-78"/>
                <a:cs typeface="Andalus" pitchFamily="18" charset="-78"/>
              </a:rPr>
              <a:t>Both men agreed that the Treaty of Versailles was unjust, and both men began to re-militarize their nations in violation of the Treaty’s basic tenets.</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791187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Andalus" pitchFamily="18" charset="-78"/>
                <a:cs typeface="Andalus" pitchFamily="18" charset="-78"/>
              </a:rPr>
              <a:t>The Rise of Fascist Dictators in Europe</a:t>
            </a:r>
            <a:endParaRPr lang="en-US" dirty="0">
              <a:latin typeface="Andalus" pitchFamily="18" charset="-78"/>
              <a:cs typeface="Andalus" pitchFamily="18" charset="-78"/>
            </a:endParaRPr>
          </a:p>
        </p:txBody>
      </p:sp>
      <p:sp>
        <p:nvSpPr>
          <p:cNvPr id="5" name="Text Placeholder 4"/>
          <p:cNvSpPr>
            <a:spLocks noGrp="1"/>
          </p:cNvSpPr>
          <p:nvPr>
            <p:ph type="body" idx="1"/>
          </p:nvPr>
        </p:nvSpPr>
        <p:spPr/>
        <p:txBody>
          <a:bodyPr>
            <a:normAutofit/>
          </a:bodyPr>
          <a:lstStyle/>
          <a:p>
            <a:r>
              <a:rPr lang="en-US" sz="2800" dirty="0" smtClean="0">
                <a:latin typeface="Andalus" pitchFamily="18" charset="-78"/>
                <a:cs typeface="Andalus" pitchFamily="18" charset="-78"/>
              </a:rPr>
              <a:t>Adolf Hitler in Germany</a:t>
            </a:r>
            <a:endParaRPr lang="en-US" sz="2800" dirty="0">
              <a:latin typeface="Andalus" pitchFamily="18" charset="-78"/>
              <a:cs typeface="Andalus" pitchFamily="18" charset="-78"/>
            </a:endParaRPr>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7275" y="2438400"/>
            <a:ext cx="3252088" cy="3951288"/>
          </a:xfrm>
        </p:spPr>
      </p:pic>
      <p:sp>
        <p:nvSpPr>
          <p:cNvPr id="7" name="Text Placeholder 6"/>
          <p:cNvSpPr>
            <a:spLocks noGrp="1"/>
          </p:cNvSpPr>
          <p:nvPr>
            <p:ph type="body" sz="quarter" idx="3"/>
          </p:nvPr>
        </p:nvSpPr>
        <p:spPr/>
        <p:txBody>
          <a:bodyPr>
            <a:normAutofit/>
          </a:bodyPr>
          <a:lstStyle/>
          <a:p>
            <a:r>
              <a:rPr lang="en-US" sz="2800" dirty="0" smtClean="0">
                <a:latin typeface="Andalus" pitchFamily="18" charset="-78"/>
                <a:cs typeface="Andalus" pitchFamily="18" charset="-78"/>
              </a:rPr>
              <a:t>Benito Mussolini in Italy</a:t>
            </a:r>
            <a:endParaRPr lang="en-US" sz="2800" dirty="0">
              <a:latin typeface="Andalus" pitchFamily="18" charset="-78"/>
              <a:cs typeface="Andalus" pitchFamily="18" charset="-78"/>
            </a:endParaRPr>
          </a:p>
        </p:txBody>
      </p:sp>
      <p:pic>
        <p:nvPicPr>
          <p:cNvPr id="12" name="Content Placeholder 11"/>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261301" y="2438400"/>
            <a:ext cx="2918761" cy="3951288"/>
          </a:xfrm>
        </p:spPr>
      </p:pic>
    </p:spTree>
    <p:extLst>
      <p:ext uri="{BB962C8B-B14F-4D97-AF65-F5344CB8AC3E}">
        <p14:creationId xmlns:p14="http://schemas.microsoft.com/office/powerpoint/2010/main" val="2247935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latin typeface="Andalus" pitchFamily="18" charset="-78"/>
                <a:cs typeface="Andalus" pitchFamily="18" charset="-78"/>
              </a:rPr>
              <a:t>The Leaders of the Second World War </a:t>
            </a:r>
            <a:endParaRPr lang="en-US" dirty="0">
              <a:latin typeface="Andalus" pitchFamily="18" charset="-78"/>
              <a:cs typeface="Andalus" pitchFamily="18" charset="-78"/>
            </a:endParaRPr>
          </a:p>
        </p:txBody>
      </p:sp>
      <p:sp>
        <p:nvSpPr>
          <p:cNvPr id="8" name="Text Placeholder 7"/>
          <p:cNvSpPr>
            <a:spLocks noGrp="1"/>
          </p:cNvSpPr>
          <p:nvPr>
            <p:ph type="body" idx="1"/>
          </p:nvPr>
        </p:nvSpPr>
        <p:spPr/>
        <p:txBody>
          <a:bodyPr/>
          <a:lstStyle/>
          <a:p>
            <a:r>
              <a:rPr lang="en-US" dirty="0" smtClean="0">
                <a:latin typeface="Andalus" pitchFamily="18" charset="-78"/>
                <a:cs typeface="Andalus" pitchFamily="18" charset="-78"/>
              </a:rPr>
              <a:t>Military and Political Leaders of the Second World War</a:t>
            </a:r>
            <a:endParaRPr lang="en-US" dirty="0">
              <a:latin typeface="Andalus" pitchFamily="18" charset="-78"/>
              <a:cs typeface="Andalus" pitchFamily="18" charset="-78"/>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533400"/>
            <a:ext cx="2971800" cy="2400082"/>
          </a:xfrm>
          <a:prstGeom prst="rect">
            <a:avLst/>
          </a:prstGeom>
        </p:spPr>
      </p:pic>
    </p:spTree>
    <p:extLst>
      <p:ext uri="{BB962C8B-B14F-4D97-AF65-F5344CB8AC3E}">
        <p14:creationId xmlns:p14="http://schemas.microsoft.com/office/powerpoint/2010/main" val="4286722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ndalus" pitchFamily="18" charset="-78"/>
                <a:cs typeface="Andalus" pitchFamily="18" charset="-78"/>
              </a:rPr>
              <a:t>Neville Chamberlain</a:t>
            </a:r>
            <a:endParaRPr lang="en-US" dirty="0">
              <a:latin typeface="Andalus" pitchFamily="18" charset="-78"/>
              <a:cs typeface="Andalus" pitchFamily="18" charset="-78"/>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773" b="773"/>
          <a:stretch>
            <a:fillRect/>
          </a:stretch>
        </p:blipFill>
        <p:spPr/>
      </p:pic>
      <p:sp>
        <p:nvSpPr>
          <p:cNvPr id="6" name="Text Placeholder 5"/>
          <p:cNvSpPr>
            <a:spLocks noGrp="1"/>
          </p:cNvSpPr>
          <p:nvPr>
            <p:ph type="body" sz="half" idx="2"/>
          </p:nvPr>
        </p:nvSpPr>
        <p:spPr/>
        <p:txBody>
          <a:bodyPr/>
          <a:lstStyle/>
          <a:p>
            <a:r>
              <a:rPr lang="en-US" dirty="0">
                <a:latin typeface="Andalus" pitchFamily="18" charset="-78"/>
                <a:cs typeface="Andalus" pitchFamily="18" charset="-78"/>
              </a:rPr>
              <a:t>He was the British Prime Minister who signed the Munich Pact and allowed Hitler to take over parts of Europe by adopting a strategy of appeasement.  Today, his name is associated with the weak policy at the Munich Conference. </a:t>
            </a:r>
            <a:r>
              <a:rPr lang="en-US" dirty="0" smtClean="0">
                <a:latin typeface="Andalus" pitchFamily="18" charset="-78"/>
                <a:cs typeface="Andalus" pitchFamily="18" charset="-78"/>
              </a:rPr>
              <a:t>As soon as the war begin in Europe – in September of 1939, with the invasion of Poland, Chamberlain was replaced as Prime Minister by the Conservative Party’s leader.</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14499587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140</TotalTime>
  <Words>1869</Words>
  <Application>Microsoft Office PowerPoint</Application>
  <PresentationFormat>On-screen Show (4:3)</PresentationFormat>
  <Paragraphs>61</Paragraphs>
  <Slides>23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Andalus</vt:lpstr>
      <vt:lpstr>Arial</vt:lpstr>
      <vt:lpstr>Clarity</vt:lpstr>
      <vt:lpstr>Military and political leaders of world war II</vt:lpstr>
      <vt:lpstr>The Characteristics of Fascism</vt:lpstr>
      <vt:lpstr>There are dictators, and there are dictators.</vt:lpstr>
      <vt:lpstr>Dictators in Europe during the 1930s</vt:lpstr>
      <vt:lpstr>What allowed dictators into power?</vt:lpstr>
      <vt:lpstr>What allowed dictators into power?</vt:lpstr>
      <vt:lpstr>The Rise of Fascist Dictators in Europe</vt:lpstr>
      <vt:lpstr>The Leaders of the Second World War </vt:lpstr>
      <vt:lpstr>Neville Chamberlain</vt:lpstr>
      <vt:lpstr>Josef Stalin</vt:lpstr>
      <vt:lpstr>Admiral Chester Nimitz</vt:lpstr>
      <vt:lpstr>Prime Minister Winston Churchill</vt:lpstr>
      <vt:lpstr>Rosie “the Riveter”</vt:lpstr>
      <vt:lpstr>Hideki Tojo</vt:lpstr>
      <vt:lpstr>General Douglas MacArthur</vt:lpstr>
      <vt:lpstr>Benito Mussolini</vt:lpstr>
      <vt:lpstr>General George Patton</vt:lpstr>
      <vt:lpstr>Haile Selassie </vt:lpstr>
      <vt:lpstr>President Franklin Delano Roosevelt</vt:lpstr>
      <vt:lpstr>President Harry S Truman</vt:lpstr>
      <vt:lpstr>The Tuskegee Airmen</vt:lpstr>
      <vt:lpstr>Asa Philip Randolph</vt:lpstr>
      <vt:lpstr>General Dwight David Eisenhower</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Military and political leaders of world war II</dc:title>
  <dc:creator>Adam Henry</dc:creator>
  <cp:lastModifiedBy>Adam Henry</cp:lastModifiedBy>
  <cp:revision>13</cp:revision>
  <dcterms:created xsi:type="dcterms:W3CDTF">2013-03-07T20:52:30Z</dcterms:created>
  <dcterms:modified xsi:type="dcterms:W3CDTF">2016-07-28T15:29:10Z</dcterms:modified>
</cp:coreProperties>
</file>